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4"/>
  </p:sldMasterIdLst>
  <p:notesMasterIdLst>
    <p:notesMasterId r:id="rId21"/>
  </p:notesMasterIdLst>
  <p:sldIdLst>
    <p:sldId id="276" r:id="rId5"/>
    <p:sldId id="272" r:id="rId6"/>
    <p:sldId id="277" r:id="rId7"/>
    <p:sldId id="271" r:id="rId8"/>
    <p:sldId id="266" r:id="rId9"/>
    <p:sldId id="262" r:id="rId10"/>
    <p:sldId id="282" r:id="rId11"/>
    <p:sldId id="278" r:id="rId12"/>
    <p:sldId id="273" r:id="rId13"/>
    <p:sldId id="260" r:id="rId14"/>
    <p:sldId id="261" r:id="rId15"/>
    <p:sldId id="280" r:id="rId16"/>
    <p:sldId id="279" r:id="rId17"/>
    <p:sldId id="270" r:id="rId18"/>
    <p:sldId id="281" r:id="rId19"/>
    <p:sldId id="269" r:id="rId20"/>
  </p:sldIdLst>
  <p:sldSz cx="9144000" cy="6858000" type="screen4x3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5" d="100"/>
          <a:sy n="65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8DD0-835C-434B-8834-B303A4713819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C80-5AB8-41D8-BAAD-504309AF44F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85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C80-5AB8-41D8-BAAD-504309AF44F5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5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43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93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1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02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94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92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35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37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28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476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72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7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94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8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96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73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3E1050-0016-44FD-ABBF-D4799A3B7307}" type="datetimeFigureOut">
              <a:rPr lang="nl-BE" smtClean="0"/>
              <a:pPr/>
              <a:t>30/08/2021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84172E-E0FC-40AD-8D42-0894F757FA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flaura.despringveer@gmail.com" TargetMode="External"/><Relationship Id="rId4" Type="http://schemas.openxmlformats.org/officeDocument/2006/relationships/hyperlink" Target="mailto:jufelke.despringveer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864096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Welkom in de tweede klas</a:t>
            </a:r>
            <a:endParaRPr lang="nl-BE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2555776" y="5445224"/>
            <a:ext cx="6606302" cy="1608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BE" sz="3200" dirty="0" smtClean="0"/>
          </a:p>
          <a:p>
            <a:pPr marL="3657600" lvl="8" indent="0">
              <a:buNone/>
            </a:pP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Juf Laura en juf Elke</a:t>
            </a:r>
          </a:p>
          <a:p>
            <a:pPr marL="3657600" lvl="8" indent="0">
              <a:buNone/>
            </a:pPr>
            <a:r>
              <a:rPr lang="nl-B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Schooljaar</a:t>
            </a:r>
            <a:r>
              <a:rPr lang="nl-B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2021 - 2022</a:t>
            </a:r>
            <a:endParaRPr lang="nl-B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2311"/>
            <a:ext cx="6169208" cy="414282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93" y="4249596"/>
            <a:ext cx="1315541" cy="13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5027" y="476672"/>
            <a:ext cx="7776864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BE" sz="4500" b="1" dirty="0" smtClean="0">
                <a:latin typeface="Comic Sans MS" panose="030F0702030302020204" pitchFamily="66" charset="0"/>
              </a:rPr>
              <a:t>WISKUNDE</a:t>
            </a:r>
          </a:p>
          <a:p>
            <a:pPr algn="ctr"/>
            <a:r>
              <a:rPr lang="nl-BE" sz="3000" b="1" dirty="0" smtClean="0">
                <a:latin typeface="Comic Sans MS" panose="030F0702030302020204" pitchFamily="66" charset="0"/>
              </a:rPr>
              <a:t>(GELE MAP)</a:t>
            </a:r>
            <a:endParaRPr lang="nl-BE" sz="30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51920" y="2009740"/>
            <a:ext cx="4896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6 werkboeken, per 2 blokken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Per blok alle leerdomeinen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Na iedere blok, toets + remediëren + verrijken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Herhaling voor de toets in de klas en thuis als extra </a:t>
            </a:r>
            <a:r>
              <a:rPr lang="nl-BE" sz="2500" dirty="0" err="1" smtClean="0">
                <a:latin typeface="Comic Sans MS" panose="030F0702030302020204" pitchFamily="66" charset="0"/>
              </a:rPr>
              <a:t>inoefening</a:t>
            </a:r>
            <a:endParaRPr lang="nl-BE" sz="2500" dirty="0">
              <a:latin typeface="Comic Sans MS" panose="030F0702030302020204" pitchFamily="66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1988840"/>
            <a:ext cx="3057182" cy="43204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seksuele voorlichting handleiding planty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48638" y="309375"/>
            <a:ext cx="8155810" cy="1103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BE" sz="4900" b="1" dirty="0" smtClean="0">
                <a:latin typeface="Comic Sans MS" panose="030F0702030302020204" pitchFamily="66" charset="0"/>
              </a:rPr>
              <a:t>W.O.</a:t>
            </a:r>
          </a:p>
          <a:p>
            <a:pPr algn="ctr"/>
            <a:r>
              <a:rPr lang="nl-BE" sz="3500" b="1" dirty="0" smtClean="0">
                <a:latin typeface="Comic Sans MS" panose="030F0702030302020204" pitchFamily="66" charset="0"/>
              </a:rPr>
              <a:t>(groene map)</a:t>
            </a:r>
            <a:endParaRPr lang="nl-BE" sz="35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1772816"/>
            <a:ext cx="727280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Ontdekking op en rond school in 10 thema’s 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Na ieder them</a:t>
            </a:r>
            <a:r>
              <a:rPr lang="nl-BE" sz="2500" dirty="0" smtClean="0">
                <a:latin typeface="Comic Sans MS" panose="030F0702030302020204" pitchFamily="66" charset="0"/>
              </a:rPr>
              <a:t>a volgt een toets, </a:t>
            </a:r>
            <a:r>
              <a:rPr lang="nl-BE" sz="2500" dirty="0" err="1" smtClean="0">
                <a:latin typeface="Comic Sans MS" panose="030F0702030302020204" pitchFamily="66" charset="0"/>
              </a:rPr>
              <a:t>inoefening</a:t>
            </a:r>
            <a:r>
              <a:rPr lang="nl-BE" sz="2500" dirty="0" smtClean="0">
                <a:latin typeface="Comic Sans MS" panose="030F0702030302020204" pitchFamily="66" charset="0"/>
              </a:rPr>
              <a:t> kan op </a:t>
            </a:r>
            <a:r>
              <a:rPr lang="nl-BE" sz="2500" dirty="0" err="1" smtClean="0">
                <a:latin typeface="Comic Sans MS" panose="030F0702030302020204" pitchFamily="66" charset="0"/>
              </a:rPr>
              <a:t>mundosite</a:t>
            </a:r>
            <a:r>
              <a:rPr lang="nl-BE" sz="2500" dirty="0" smtClean="0">
                <a:latin typeface="Comic Sans MS" panose="030F0702030302020204" pitchFamily="66" charset="0"/>
              </a:rPr>
              <a:t> (zie achterzijde werkboekje)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Hoekenwerk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Contractwerk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Vakoverschrijdend</a:t>
            </a:r>
            <a:endParaRPr lang="nl-BE" sz="2500" dirty="0">
              <a:latin typeface="Comic Sans MS" panose="030F07020303020202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897" y="3023099"/>
            <a:ext cx="2664296" cy="37641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0" y="618519"/>
            <a:ext cx="7772870" cy="1010282"/>
          </a:xfrm>
        </p:spPr>
        <p:txBody>
          <a:bodyPr>
            <a:normAutofit fontScale="90000"/>
          </a:bodyPr>
          <a:lstStyle/>
          <a:p>
            <a:r>
              <a:rPr lang="nl-BE" sz="4200" b="1" dirty="0" smtClean="0">
                <a:latin typeface="Comic Sans MS" panose="030F0702030302020204" pitchFamily="66" charset="0"/>
              </a:rPr>
              <a:t>Dinsdag </a:t>
            </a:r>
            <a:r>
              <a:rPr lang="nl-BE" sz="4200" b="1" dirty="0" err="1" smtClean="0">
                <a:latin typeface="Comic Sans MS" panose="030F0702030302020204" pitchFamily="66" charset="0"/>
              </a:rPr>
              <a:t>vm</a:t>
            </a:r>
            <a:r>
              <a:rPr lang="nl-BE" sz="4200" b="1" dirty="0" smtClean="0">
                <a:latin typeface="Comic Sans MS" panose="030F0702030302020204" pitchFamily="66" charset="0"/>
              </a:rPr>
              <a:t> + vrijdag = juf Laura</a:t>
            </a:r>
            <a:endParaRPr lang="nl-BE" sz="4200" b="1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73362" y="2227798"/>
            <a:ext cx="74150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</a:t>
            </a:r>
            <a:r>
              <a:rPr lang="nl-BE" sz="2500" dirty="0" smtClean="0">
                <a:latin typeface="Comic Sans MS" panose="030F0702030302020204" pitchFamily="66" charset="0"/>
              </a:rPr>
              <a:t>Wiskunde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Nederlands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Schrift (aanleren hoofdletters)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</a:t>
            </a:r>
            <a:r>
              <a:rPr lang="nl-BE" sz="2500" dirty="0" err="1" smtClean="0">
                <a:latin typeface="Comic Sans MS" panose="030F0702030302020204" pitchFamily="66" charset="0"/>
              </a:rPr>
              <a:t>MuVo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000" dirty="0" smtClean="0">
                <a:latin typeface="Comic Sans MS" panose="030F0702030302020204" pitchFamily="66" charset="0"/>
              </a:rPr>
              <a:t>We </a:t>
            </a:r>
            <a:r>
              <a:rPr lang="nl-BE" sz="2000" dirty="0">
                <a:latin typeface="Comic Sans MS" panose="030F0702030302020204" pitchFamily="66" charset="0"/>
              </a:rPr>
              <a:t>maken samen een planning, zodat de </a:t>
            </a:r>
            <a:r>
              <a:rPr lang="nl-BE" sz="2000" dirty="0" smtClean="0">
                <a:latin typeface="Comic Sans MS" panose="030F0702030302020204" pitchFamily="66" charset="0"/>
              </a:rPr>
              <a:t>lessen en toetsen </a:t>
            </a:r>
            <a:r>
              <a:rPr lang="nl-BE" sz="2000" dirty="0">
                <a:latin typeface="Comic Sans MS" panose="030F0702030302020204" pitchFamily="66" charset="0"/>
              </a:rPr>
              <a:t>voor de leerlingen </a:t>
            </a:r>
            <a:r>
              <a:rPr lang="nl-BE" sz="2000" dirty="0" smtClean="0">
                <a:latin typeface="Comic Sans MS" panose="030F0702030302020204" pitchFamily="66" charset="0"/>
              </a:rPr>
              <a:t>doorlopen.</a:t>
            </a:r>
            <a:endParaRPr lang="nl-BE" sz="2000" dirty="0">
              <a:latin typeface="Comic Sans MS" panose="030F0702030302020204" pitchFamily="66" charset="0"/>
            </a:endParaRPr>
          </a:p>
          <a:p>
            <a:r>
              <a:rPr lang="nl-BE" sz="2000" dirty="0" smtClean="0">
                <a:latin typeface="Comic Sans MS" panose="030F0702030302020204" pitchFamily="66" charset="0"/>
              </a:rPr>
              <a:t>Zij zorgt voor de afwerking en verbetering van deze lessen.</a:t>
            </a:r>
            <a:endParaRPr lang="nl-B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7894" y="572487"/>
            <a:ext cx="89883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VERJAARDAGEN</a:t>
            </a:r>
          </a:p>
          <a:p>
            <a:pPr algn="ctr"/>
            <a:r>
              <a:rPr lang="nl-BE" sz="2800" b="1" dirty="0" smtClean="0">
                <a:latin typeface="Comic Sans MS" panose="030F0702030302020204" pitchFamily="66" charset="0"/>
              </a:rPr>
              <a:t>(gelieve met de </a:t>
            </a:r>
            <a:r>
              <a:rPr lang="nl-BE" sz="2800" b="1" dirty="0" smtClean="0">
                <a:latin typeface="Comic Sans MS" panose="030F0702030302020204" pitchFamily="66" charset="0"/>
              </a:rPr>
              <a:t>juffen </a:t>
            </a:r>
            <a:r>
              <a:rPr lang="nl-BE" sz="2800" b="1" dirty="0">
                <a:latin typeface="Comic Sans MS" panose="030F0702030302020204" pitchFamily="66" charset="0"/>
              </a:rPr>
              <a:t>op </a:t>
            </a:r>
            <a:r>
              <a:rPr lang="nl-BE" sz="2800" b="1" dirty="0" smtClean="0">
                <a:latin typeface="Comic Sans MS" panose="030F0702030302020204" pitchFamily="66" charset="0"/>
              </a:rPr>
              <a:t>voorhand af te spreken)</a:t>
            </a:r>
            <a:endParaRPr lang="nl-BE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71600" y="2204864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Traktatie mag (corona = individueel verpakt, </a:t>
            </a:r>
            <a:r>
              <a:rPr lang="nl-BE" sz="2500" dirty="0" smtClean="0">
                <a:latin typeface="Comic Sans MS" panose="030F0702030302020204" pitchFamily="66" charset="0"/>
              </a:rPr>
              <a:t>    geen </a:t>
            </a:r>
            <a:r>
              <a:rPr lang="nl-BE" sz="2500" dirty="0" smtClean="0">
                <a:latin typeface="Comic Sans MS" panose="030F0702030302020204" pitchFamily="66" charset="0"/>
              </a:rPr>
              <a:t>eigen gemaakt taart / cake / …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Geen snoep of drank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Wij vieren het in de klas met een liedje en een tekening voor de jarige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>
              <a:latin typeface="Comic Sans MS" panose="030F0702030302020204" pitchFamily="66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Andere lessen</a:t>
            </a:r>
            <a:endParaRPr lang="nl-BE" sz="4200" b="1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9512" y="1764099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latin typeface="Comic Sans MS" panose="030F0702030302020204" pitchFamily="66" charset="0"/>
              </a:rPr>
              <a:t>* Maandag: zwemmen</a:t>
            </a:r>
            <a:r>
              <a:rPr lang="nl-BE" sz="3000" b="1" dirty="0">
                <a:latin typeface="Comic Sans MS" panose="030F0702030302020204" pitchFamily="66" charset="0"/>
              </a:rPr>
              <a:t> </a:t>
            </a:r>
            <a:r>
              <a:rPr lang="nl-BE" sz="3000" b="1" dirty="0" smtClean="0">
                <a:latin typeface="Comic Sans MS" panose="030F0702030302020204" pitchFamily="66" charset="0"/>
              </a:rPr>
              <a:t>met meester Wesley</a:t>
            </a:r>
          </a:p>
          <a:p>
            <a:r>
              <a:rPr lang="nl-BE" sz="2000" dirty="0" smtClean="0">
                <a:latin typeface="Comic Sans MS" panose="030F0702030302020204" pitchFamily="66" charset="0"/>
              </a:rPr>
              <a:t>	In zwembad </a:t>
            </a:r>
            <a:r>
              <a:rPr lang="nl-BE" sz="2000" dirty="0" err="1" smtClean="0">
                <a:latin typeface="Comic Sans MS" panose="030F0702030302020204" pitchFamily="66" charset="0"/>
              </a:rPr>
              <a:t>Wauterbos</a:t>
            </a:r>
            <a:endParaRPr lang="nl-BE" sz="2000" dirty="0">
              <a:latin typeface="Comic Sans MS" panose="030F0702030302020204" pitchFamily="66" charset="0"/>
            </a:endParaRPr>
          </a:p>
          <a:p>
            <a:endParaRPr lang="nl-BE" sz="3000" b="1" dirty="0" smtClean="0">
              <a:latin typeface="Comic Sans MS" panose="030F0702030302020204" pitchFamily="66" charset="0"/>
            </a:endParaRPr>
          </a:p>
          <a:p>
            <a:r>
              <a:rPr lang="nl-BE" sz="3000" b="1" dirty="0" smtClean="0">
                <a:latin typeface="Comic Sans MS" panose="030F0702030302020204" pitchFamily="66" charset="0"/>
              </a:rPr>
              <a:t>* Dinsdag</a:t>
            </a:r>
            <a:r>
              <a:rPr lang="nl-BE" sz="3000" b="1" dirty="0" smtClean="0">
                <a:latin typeface="Comic Sans MS" panose="030F0702030302020204" pitchFamily="66" charset="0"/>
              </a:rPr>
              <a:t>: </a:t>
            </a:r>
            <a:r>
              <a:rPr lang="nl-BE" sz="3000" b="1" dirty="0" smtClean="0">
                <a:latin typeface="Comic Sans MS" panose="030F0702030302020204" pitchFamily="66" charset="0"/>
              </a:rPr>
              <a:t>extra turnen </a:t>
            </a:r>
            <a:r>
              <a:rPr lang="nl-BE" sz="3000" b="1" dirty="0" smtClean="0">
                <a:latin typeface="Comic Sans MS" panose="030F0702030302020204" pitchFamily="66" charset="0"/>
              </a:rPr>
              <a:t>met meester </a:t>
            </a:r>
            <a:r>
              <a:rPr lang="nl-BE" sz="3000" b="1" dirty="0" smtClean="0">
                <a:latin typeface="Comic Sans MS" panose="030F0702030302020204" pitchFamily="66" charset="0"/>
              </a:rPr>
              <a:t>Wesley</a:t>
            </a:r>
          </a:p>
          <a:p>
            <a:pPr marL="900113"/>
            <a:r>
              <a:rPr lang="nl-BE" sz="2000" dirty="0" smtClean="0">
                <a:latin typeface="Comic Sans MS" panose="030F0702030302020204" pitchFamily="66" charset="0"/>
              </a:rPr>
              <a:t>Om de 3 weken</a:t>
            </a:r>
            <a:endParaRPr lang="nl-BE" sz="2000" dirty="0" smtClean="0">
              <a:latin typeface="Comic Sans MS" panose="030F0702030302020204" pitchFamily="66" charset="0"/>
            </a:endParaRPr>
          </a:p>
          <a:p>
            <a:endParaRPr lang="nl-BE" sz="3000" dirty="0" smtClean="0">
              <a:latin typeface="Comic Sans MS" panose="030F0702030302020204" pitchFamily="66" charset="0"/>
            </a:endParaRPr>
          </a:p>
          <a:p>
            <a:r>
              <a:rPr lang="nl-BE" sz="3000" b="1" dirty="0" smtClean="0">
                <a:latin typeface="Comic Sans MS" panose="030F0702030302020204" pitchFamily="66" charset="0"/>
              </a:rPr>
              <a:t>* Woensdag RKG: juf Liesje</a:t>
            </a:r>
          </a:p>
          <a:p>
            <a:r>
              <a:rPr lang="nl-BE" sz="3000" b="1" dirty="0">
                <a:latin typeface="Comic Sans MS" panose="030F0702030302020204" pitchFamily="66" charset="0"/>
              </a:rPr>
              <a:t>	</a:t>
            </a:r>
            <a:r>
              <a:rPr lang="nl-BE" sz="3000" b="1" dirty="0" smtClean="0">
                <a:latin typeface="Comic Sans MS" panose="030F0702030302020204" pitchFamily="66" charset="0"/>
              </a:rPr>
              <a:t>	   NCZ: </a:t>
            </a:r>
            <a:r>
              <a:rPr lang="nl-BE" sz="3000" b="1" dirty="0">
                <a:latin typeface="Comic Sans MS" panose="030F0702030302020204" pitchFamily="66" charset="0"/>
              </a:rPr>
              <a:t>j</a:t>
            </a:r>
            <a:r>
              <a:rPr lang="nl-BE" sz="3000" b="1" dirty="0" smtClean="0">
                <a:latin typeface="Comic Sans MS" panose="030F0702030302020204" pitchFamily="66" charset="0"/>
              </a:rPr>
              <a:t>uf Marleen</a:t>
            </a:r>
          </a:p>
          <a:p>
            <a:r>
              <a:rPr lang="nl-BE" sz="3000" b="1" dirty="0">
                <a:latin typeface="Comic Sans MS" panose="030F0702030302020204" pitchFamily="66" charset="0"/>
              </a:rPr>
              <a:t>	</a:t>
            </a:r>
            <a:r>
              <a:rPr lang="nl-BE" sz="3000" b="1" dirty="0" smtClean="0">
                <a:latin typeface="Comic Sans MS" panose="030F0702030302020204" pitchFamily="66" charset="0"/>
              </a:rPr>
              <a:t>	   PEGO: juf </a:t>
            </a:r>
            <a:r>
              <a:rPr lang="nl-BE" sz="3000" b="1" dirty="0" smtClean="0">
                <a:latin typeface="Comic Sans MS" panose="030F0702030302020204" pitchFamily="66" charset="0"/>
              </a:rPr>
              <a:t>Alexandra</a:t>
            </a:r>
          </a:p>
          <a:p>
            <a:endParaRPr lang="nl-BE" sz="3000" b="1" dirty="0">
              <a:latin typeface="Comic Sans MS" panose="030F0702030302020204" pitchFamily="66" charset="0"/>
            </a:endParaRPr>
          </a:p>
          <a:p>
            <a:r>
              <a:rPr lang="nl-BE" sz="3000" b="1" dirty="0" smtClean="0">
                <a:latin typeface="Comic Sans MS" panose="030F0702030302020204" pitchFamily="66" charset="0"/>
              </a:rPr>
              <a:t>* Vrijdag: turnen met meester Wesley</a:t>
            </a:r>
            <a:endParaRPr lang="nl-BE" sz="30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476672"/>
            <a:ext cx="7773338" cy="938274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  <a:r>
              <a:rPr lang="nl-BE" sz="4700" b="1" dirty="0" smtClean="0">
                <a:latin typeface="Comic Sans MS" panose="030F0702030302020204" pitchFamily="66" charset="0"/>
              </a:rPr>
              <a:t>Te onthouden</a:t>
            </a:r>
            <a:endParaRPr lang="nl-BE" sz="2200" u="sng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3608" y="1546041"/>
            <a:ext cx="727280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Dictee iedere </a:t>
            </a:r>
            <a:r>
              <a:rPr lang="nl-BE" sz="2500" dirty="0" smtClean="0">
                <a:latin typeface="Comic Sans MS" panose="030F0702030302020204" pitchFamily="66" charset="0"/>
              </a:rPr>
              <a:t>donderdag, </a:t>
            </a:r>
            <a:r>
              <a:rPr lang="nl-BE" sz="2500" dirty="0" smtClean="0">
                <a:latin typeface="Comic Sans MS" panose="030F0702030302020204" pitchFamily="66" charset="0"/>
              </a:rPr>
              <a:t>schriftelijk oefenen </a:t>
            </a:r>
          </a:p>
          <a:p>
            <a:endParaRPr lang="nl-BE" sz="20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Tafels regelmatig herhalen</a:t>
            </a:r>
          </a:p>
          <a:p>
            <a:endParaRPr lang="nl-BE" sz="20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Agenda dagelijks nakijken</a:t>
            </a:r>
          </a:p>
          <a:p>
            <a:endParaRPr lang="nl-BE" sz="20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Materiaal regelmatig controleren en aanvullen</a:t>
            </a:r>
          </a:p>
          <a:p>
            <a:endParaRPr lang="nl-BE" sz="20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Maandag: zwemmen</a:t>
            </a:r>
          </a:p>
          <a:p>
            <a:r>
              <a:rPr lang="nl-BE" sz="2500" dirty="0" smtClean="0">
                <a:latin typeface="Comic Sans MS" panose="030F0702030302020204" pitchFamily="66" charset="0"/>
              </a:rPr>
              <a:t>* </a:t>
            </a:r>
            <a:r>
              <a:rPr lang="nl-BE" sz="2500" dirty="0" err="1" smtClean="0">
                <a:latin typeface="Comic Sans MS" panose="030F0702030302020204" pitchFamily="66" charset="0"/>
              </a:rPr>
              <a:t>Dinsdagvm</a:t>
            </a:r>
            <a:r>
              <a:rPr lang="nl-BE" sz="2500" dirty="0" smtClean="0">
                <a:latin typeface="Comic Sans MS" panose="030F0702030302020204" pitchFamily="66" charset="0"/>
              </a:rPr>
              <a:t>: juf </a:t>
            </a:r>
            <a:r>
              <a:rPr lang="nl-BE" sz="2500" dirty="0" smtClean="0">
                <a:latin typeface="Comic Sans MS" panose="030F0702030302020204" pitchFamily="66" charset="0"/>
              </a:rPr>
              <a:t>Laura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Woensdag: </a:t>
            </a:r>
            <a:r>
              <a:rPr lang="nl-BE" sz="2500" dirty="0" smtClean="0">
                <a:latin typeface="Comic Sans MS" panose="030F0702030302020204" pitchFamily="66" charset="0"/>
              </a:rPr>
              <a:t>levensbeschouwelijke vakken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Vrijdag: juf </a:t>
            </a:r>
            <a:r>
              <a:rPr lang="nl-BE" sz="2500" dirty="0" smtClean="0">
                <a:latin typeface="Comic Sans MS" panose="030F0702030302020204" pitchFamily="66" charset="0"/>
              </a:rPr>
              <a:t>Laura + tur</a:t>
            </a:r>
            <a:r>
              <a:rPr lang="nl-BE" sz="2500" dirty="0" smtClean="0">
                <a:latin typeface="Comic Sans MS" panose="030F0702030302020204" pitchFamily="66" charset="0"/>
              </a:rPr>
              <a:t>nen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9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nl-BE" sz="4200" dirty="0" smtClean="0">
                <a:latin typeface="Comic Sans MS" panose="030F0702030302020204" pitchFamily="66" charset="0"/>
              </a:rPr>
              <a:t>Zijn er (nog) vragen ?</a:t>
            </a:r>
            <a:endParaRPr lang="nl-BE" sz="4200" dirty="0">
              <a:latin typeface="Comic Sans MS" panose="030F0702030302020204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264696" cy="41764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95636" y="15835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anose="030F0702030302020204" pitchFamily="66" charset="0"/>
              </a:rPr>
              <a:t>De juffen zijn steeds te bereiken op</a:t>
            </a:r>
          </a:p>
          <a:p>
            <a:pPr marL="285750" indent="-285750">
              <a:buFontTx/>
              <a:buChar char="-"/>
            </a:pPr>
            <a:r>
              <a:rPr lang="nl-BE" dirty="0" smtClean="0">
                <a:latin typeface="Comic Sans MS" panose="030F0702030302020204" pitchFamily="66" charset="0"/>
                <a:hlinkClick r:id="rId4"/>
              </a:rPr>
              <a:t>jufelke.despringveer@gmail.com</a:t>
            </a:r>
            <a:endParaRPr lang="nl-BE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Comic Sans MS" panose="030F0702030302020204" pitchFamily="66" charset="0"/>
                <a:hlinkClick r:id="rId5"/>
              </a:rPr>
              <a:t>j</a:t>
            </a:r>
            <a:r>
              <a:rPr lang="nl-BE" dirty="0" smtClean="0">
                <a:latin typeface="Comic Sans MS" panose="030F0702030302020204" pitchFamily="66" charset="0"/>
                <a:hlinkClick r:id="rId5"/>
              </a:rPr>
              <a:t>uflaura.despringveer@gmail.com</a:t>
            </a:r>
            <a:endParaRPr lang="nl-BE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792" y="692696"/>
            <a:ext cx="7851648" cy="833264"/>
          </a:xfrm>
        </p:spPr>
        <p:txBody>
          <a:bodyPr>
            <a:norm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Het </a:t>
            </a:r>
            <a:r>
              <a:rPr lang="nl-BE" sz="42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TWEEDe</a:t>
            </a:r>
            <a:r>
              <a:rPr lang="nl-BE" sz="4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leerjaar…</a:t>
            </a:r>
            <a:endParaRPr lang="nl-BE" sz="4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972616" y="1772816"/>
            <a:ext cx="8748464" cy="2520279"/>
          </a:xfrm>
        </p:spPr>
        <p:txBody>
          <a:bodyPr>
            <a:noAutofit/>
          </a:bodyPr>
          <a:lstStyle/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Spellingsregels aanleren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Verder oefenen op lezen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Hoofdletters schrijven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Rekenen tot 100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Tafels (x en : )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Op ontdekking in en rond de school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Thema Bewegen doorheen het schooljaar</a:t>
            </a:r>
            <a:endParaRPr lang="nl-BE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11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688632" cy="792088"/>
          </a:xfrm>
        </p:spPr>
        <p:txBody>
          <a:bodyPr>
            <a:normAutofit/>
          </a:bodyPr>
          <a:lstStyle/>
          <a:p>
            <a:r>
              <a:rPr lang="nl-BE" sz="4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Agenda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!!! Dagelijks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nakijken en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paraferen door de ouders !!!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99593" y="1772816"/>
            <a:ext cx="755378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Plannen (maandag schrijven voor de rest van de week, huiswerk + toetsen)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Opvolgen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Communiceren (ook mogelijk via mail)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BE" sz="25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Noodzakelijk voorblad correct invullen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50481" y="476672"/>
            <a:ext cx="7851648" cy="807601"/>
          </a:xfrm>
        </p:spPr>
        <p:txBody>
          <a:bodyPr>
            <a:no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Huiswerk en lessen</a:t>
            </a:r>
            <a:endParaRPr lang="nl-BE" sz="4200" b="1" dirty="0">
              <a:latin typeface="Comic Sans MS" panose="030F0702030302020204" pitchFamily="66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7200472" cy="1120088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899592" y="1496978"/>
            <a:ext cx="7608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000" dirty="0" smtClean="0">
                <a:latin typeface="Comic Sans MS" panose="030F0702030302020204" pitchFamily="66" charset="0"/>
              </a:rPr>
              <a:t>Huiswerk: per vak genoteerd </a:t>
            </a:r>
            <a:r>
              <a:rPr lang="nl-BE" sz="2000" b="1" dirty="0" smtClean="0">
                <a:latin typeface="Comic Sans MS" panose="030F0702030302020204" pitchFamily="66" charset="0"/>
              </a:rPr>
              <a:t>voor de dag erna</a:t>
            </a:r>
          </a:p>
          <a:p>
            <a:pPr marL="285750" indent="-285750">
              <a:buFontTx/>
              <a:buChar char="-"/>
            </a:pPr>
            <a:r>
              <a:rPr lang="nl-BE" sz="2000" dirty="0" smtClean="0">
                <a:latin typeface="Comic Sans MS" panose="030F0702030302020204" pitchFamily="66" charset="0"/>
              </a:rPr>
              <a:t>Toetsen: per vak genoteerd maximaal een week op voorhand</a:t>
            </a:r>
            <a:endParaRPr lang="nl-BE" sz="2000" dirty="0">
              <a:latin typeface="Comic Sans MS" panose="030F0702030302020204" pitchFamily="66" charset="0"/>
            </a:endParaRPr>
          </a:p>
        </p:txBody>
      </p:sp>
      <p:pic>
        <p:nvPicPr>
          <p:cNvPr id="7" name="Tijdelijke aanduiding voor 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4316" y="2216761"/>
            <a:ext cx="7090710" cy="440866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080120"/>
          </a:xfrm>
        </p:spPr>
        <p:txBody>
          <a:bodyPr>
            <a:no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(Maximum)factuur en</a:t>
            </a:r>
            <a:br>
              <a:rPr lang="nl-BE" sz="4200" b="1" dirty="0" smtClean="0">
                <a:latin typeface="Comic Sans MS" panose="030F0702030302020204" pitchFamily="66" charset="0"/>
              </a:rPr>
            </a:br>
            <a:r>
              <a:rPr lang="nl-BE" sz="4200" b="1" dirty="0" smtClean="0">
                <a:latin typeface="Comic Sans MS" panose="030F0702030302020204" pitchFamily="66" charset="0"/>
              </a:rPr>
              <a:t>Materiaal</a:t>
            </a:r>
            <a:endParaRPr lang="nl-BE" sz="4200" b="1" dirty="0">
              <a:latin typeface="Comic Sans MS" panose="030F0702030302020204" pitchFamily="66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28930" y="2036395"/>
            <a:ext cx="7060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nl-BE" sz="2000" dirty="0" smtClean="0">
                <a:latin typeface="Comic Sans MS" panose="030F0702030302020204" pitchFamily="66" charset="0"/>
              </a:rPr>
              <a:t>* Uitstappen / sportdagen / zwemmen /schoolvoorstellingen / …      maximum 90 euro</a:t>
            </a:r>
          </a:p>
          <a:p>
            <a:endParaRPr lang="nl-BE" sz="2000" dirty="0">
              <a:latin typeface="Comic Sans MS" panose="030F0702030302020204" pitchFamily="66" charset="0"/>
            </a:endParaRPr>
          </a:p>
          <a:p>
            <a:pPr marL="176213" indent="-176213"/>
            <a:r>
              <a:rPr lang="nl-BE" sz="2000" dirty="0" smtClean="0">
                <a:latin typeface="Comic Sans MS" panose="030F0702030302020204" pitchFamily="66" charset="0"/>
              </a:rPr>
              <a:t>* Schoolboeken / schriften     zorg dragen voor gekregen </a:t>
            </a:r>
            <a:r>
              <a:rPr lang="nl-BE" sz="2000" dirty="0" smtClean="0">
                <a:latin typeface="Comic Sans MS" panose="030F0702030302020204" pitchFamily="66" charset="0"/>
              </a:rPr>
              <a:t>materiaal, kaften mag maar is niet verplicht</a:t>
            </a:r>
            <a:endParaRPr lang="nl-BE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 smtClean="0">
              <a:latin typeface="Comic Sans MS" panose="030F0702030302020204" pitchFamily="66" charset="0"/>
            </a:endParaRPr>
          </a:p>
          <a:p>
            <a:pPr marL="176213" indent="-176213"/>
            <a:r>
              <a:rPr lang="nl-BE" sz="2000" dirty="0" smtClean="0">
                <a:latin typeface="Comic Sans MS" panose="030F0702030302020204" pitchFamily="66" charset="0"/>
              </a:rPr>
              <a:t>* Plastic </a:t>
            </a:r>
            <a:r>
              <a:rPr lang="nl-BE" sz="2000" dirty="0" smtClean="0">
                <a:latin typeface="Comic Sans MS" panose="030F0702030302020204" pitchFamily="66" charset="0"/>
              </a:rPr>
              <a:t>bakje      1 </a:t>
            </a:r>
            <a:r>
              <a:rPr lang="nl-BE" sz="2000" dirty="0" smtClean="0">
                <a:latin typeface="Comic Sans MS" panose="030F0702030302020204" pitchFamily="66" charset="0"/>
              </a:rPr>
              <a:t>maal gekregen (stuk of verloren, zelf voorzien)</a:t>
            </a:r>
          </a:p>
        </p:txBody>
      </p:sp>
      <p:sp>
        <p:nvSpPr>
          <p:cNvPr id="3" name="Pijl-rechts 2"/>
          <p:cNvSpPr/>
          <p:nvPr/>
        </p:nvSpPr>
        <p:spPr>
          <a:xfrm>
            <a:off x="4067944" y="249289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>
            <a:off x="4355976" y="306896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2843808" y="40050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987824" y="435378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b</a:t>
            </a:r>
            <a:r>
              <a:rPr lang="nl-BE" dirty="0" smtClean="0">
                <a:latin typeface="Comic Sans MS" panose="030F0702030302020204" pitchFamily="66" charset="0"/>
              </a:rPr>
              <a:t>ananenpen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Comic Sans MS" panose="030F0702030302020204" pitchFamily="66" charset="0"/>
              </a:rPr>
              <a:t>inktwisser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v</a:t>
            </a:r>
            <a:r>
              <a:rPr lang="nl-BE" dirty="0" smtClean="0">
                <a:latin typeface="Comic Sans MS" panose="030F0702030302020204" pitchFamily="66" charset="0"/>
              </a:rPr>
              <a:t>ullingen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Comic Sans MS" panose="030F0702030302020204" pitchFamily="66" charset="0"/>
              </a:rPr>
              <a:t>schrijfpotlood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groene </a:t>
            </a:r>
            <a:r>
              <a:rPr lang="nl-BE" dirty="0" smtClean="0">
                <a:latin typeface="Comic Sans MS" panose="030F0702030302020204" pitchFamily="66" charset="0"/>
              </a:rPr>
              <a:t>balpen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Comic Sans MS" panose="030F0702030302020204" pitchFamily="66" charset="0"/>
              </a:rPr>
              <a:t>fluo</a:t>
            </a:r>
            <a:endParaRPr lang="nl-BE" dirty="0">
              <a:latin typeface="Comic Sans MS" panose="030F0702030302020204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227209" y="4353784"/>
            <a:ext cx="22322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slijper</a:t>
            </a:r>
            <a:endParaRPr lang="nl-BE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Comic Sans MS" panose="030F0702030302020204" pitchFamily="66" charset="0"/>
              </a:rPr>
              <a:t>gom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Comic Sans MS" panose="030F0702030302020204" pitchFamily="66" charset="0"/>
              </a:rPr>
              <a:t>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l</a:t>
            </a:r>
            <a:r>
              <a:rPr lang="nl-BE" dirty="0" smtClean="0">
                <a:latin typeface="Comic Sans MS" panose="030F0702030302020204" pitchFamily="66" charset="0"/>
              </a:rPr>
              <a:t>ijm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s</a:t>
            </a:r>
            <a:r>
              <a:rPr lang="nl-BE" dirty="0" smtClean="0">
                <a:latin typeface="Comic Sans MS" panose="030F0702030302020204" pitchFamily="66" charset="0"/>
              </a:rPr>
              <a:t>chaar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k</a:t>
            </a:r>
            <a:r>
              <a:rPr lang="nl-BE" dirty="0" smtClean="0">
                <a:latin typeface="Comic Sans MS" panose="030F0702030302020204" pitchFamily="66" charset="0"/>
              </a:rPr>
              <a:t>leurpotloden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omic Sans MS" panose="030F0702030302020204" pitchFamily="66" charset="0"/>
              </a:rPr>
              <a:t>stiften</a:t>
            </a:r>
            <a:endParaRPr lang="nl-BE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Verhuismap</a:t>
            </a:r>
            <a:r>
              <a:rPr lang="nl-BE" sz="4200" b="1" dirty="0" smtClean="0"/>
              <a:t> </a:t>
            </a:r>
            <a:r>
              <a:rPr lang="nl-BE" sz="4200" b="1" dirty="0" smtClean="0">
                <a:latin typeface="Comic Sans MS" panose="030F0702030302020204" pitchFamily="66" charset="0"/>
              </a:rPr>
              <a:t>/</a:t>
            </a:r>
            <a:r>
              <a:rPr lang="nl-BE" sz="4200" dirty="0" smtClean="0"/>
              <a:t> </a:t>
            </a:r>
            <a:r>
              <a:rPr lang="nl-BE" sz="4200" b="1" dirty="0" err="1" smtClean="0">
                <a:latin typeface="Comic Sans MS" panose="030F0702030302020204" pitchFamily="66" charset="0"/>
              </a:rPr>
              <a:t>Quest</a:t>
            </a:r>
            <a:r>
              <a:rPr lang="nl-BE" sz="4200" b="1" dirty="0" err="1">
                <a:latin typeface="Comic Sans MS" panose="030F0702030302020204" pitchFamily="66" charset="0"/>
              </a:rPr>
              <a:t>i</a:t>
            </a:r>
            <a:endParaRPr lang="nl-BE" sz="4200" dirty="0"/>
          </a:p>
        </p:txBody>
      </p:sp>
      <p:sp>
        <p:nvSpPr>
          <p:cNvPr id="2" name="Tekstvak 1"/>
          <p:cNvSpPr txBox="1"/>
          <p:nvPr/>
        </p:nvSpPr>
        <p:spPr>
          <a:xfrm>
            <a:off x="1439652" y="2348880"/>
            <a:ext cx="60486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Brieven via </a:t>
            </a:r>
            <a:r>
              <a:rPr lang="nl-BE" sz="2500" dirty="0" err="1" smtClean="0">
                <a:latin typeface="Comic Sans MS" panose="030F0702030302020204" pitchFamily="66" charset="0"/>
              </a:rPr>
              <a:t>Questi</a:t>
            </a:r>
            <a:endParaRPr lang="nl-BE" sz="2500" dirty="0" smtClean="0">
              <a:latin typeface="Comic Sans MS" panose="030F0702030302020204" pitchFamily="66" charset="0"/>
            </a:endParaRP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Brieven via de map (zie agenda)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Huiswerk (losse werkbladen)</a:t>
            </a:r>
            <a:endParaRPr lang="nl-BE" sz="2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200" b="1" dirty="0" smtClean="0">
                <a:latin typeface="Comic Sans MS" panose="030F0702030302020204" pitchFamily="66" charset="0"/>
              </a:rPr>
              <a:t>Ziekte / Afwezigheid</a:t>
            </a:r>
            <a:endParaRPr lang="nl-BE" sz="42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3608" y="2636912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latin typeface="Comic Sans MS" panose="030F0702030302020204" pitchFamily="66" charset="0"/>
              </a:rPr>
              <a:t>* Voor 9u het secretariaat bellen</a:t>
            </a:r>
          </a:p>
          <a:p>
            <a:endParaRPr lang="nl-BE" sz="3000" dirty="0" smtClean="0">
              <a:latin typeface="Comic Sans MS" panose="030F0702030302020204" pitchFamily="66" charset="0"/>
            </a:endParaRPr>
          </a:p>
          <a:p>
            <a:pPr marL="354013" indent="-354013"/>
            <a:r>
              <a:rPr lang="nl-BE" sz="3000" dirty="0" smtClean="0">
                <a:latin typeface="Comic Sans MS" panose="030F0702030302020204" pitchFamily="66" charset="0"/>
              </a:rPr>
              <a:t>* Briefje agenda / dokter binnenbrengen afgeven aan juf bij terugkomst</a:t>
            </a:r>
            <a:endParaRPr lang="nl-BE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1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87780"/>
            <a:ext cx="7848872" cy="1305975"/>
          </a:xfrm>
        </p:spPr>
        <p:txBody>
          <a:bodyPr>
            <a:normAutofit/>
          </a:bodyPr>
          <a:lstStyle/>
          <a:p>
            <a:pPr algn="ctr"/>
            <a:r>
              <a:rPr lang="nl-BE" sz="4200" b="1" dirty="0" smtClean="0">
                <a:latin typeface="Comic Sans MS" panose="030F0702030302020204" pitchFamily="66" charset="0"/>
              </a:rPr>
              <a:t>Nederlands</a:t>
            </a:r>
            <a:r>
              <a:rPr lang="nl-BE" sz="4800" b="1" dirty="0" smtClean="0">
                <a:latin typeface="Comic Sans MS" panose="030F0702030302020204" pitchFamily="66" charset="0"/>
              </a:rPr>
              <a:t/>
            </a:r>
            <a:br>
              <a:rPr lang="nl-BE" sz="4800" b="1" dirty="0" smtClean="0">
                <a:latin typeface="Comic Sans MS" panose="030F0702030302020204" pitchFamily="66" charset="0"/>
              </a:rPr>
            </a:br>
            <a:r>
              <a:rPr lang="nl-BE" sz="3000" b="1" dirty="0">
                <a:latin typeface="Comic Sans MS" panose="030F0702030302020204" pitchFamily="66" charset="0"/>
              </a:rPr>
              <a:t>(</a:t>
            </a:r>
            <a:r>
              <a:rPr lang="nl-BE" sz="3000" b="1" dirty="0" err="1" smtClean="0">
                <a:latin typeface="Comic Sans MS" panose="030F0702030302020204" pitchFamily="66" charset="0"/>
              </a:rPr>
              <a:t>bLAUWE</a:t>
            </a:r>
            <a:r>
              <a:rPr lang="nl-BE" sz="3000" b="1" dirty="0" smtClean="0">
                <a:latin typeface="Comic Sans MS" panose="030F0702030302020204" pitchFamily="66" charset="0"/>
              </a:rPr>
              <a:t> MAP)</a:t>
            </a:r>
            <a:endParaRPr lang="nl-BE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0808924" y="6886639"/>
            <a:ext cx="2442239" cy="2501609"/>
          </a:xfrm>
        </p:spPr>
        <p:txBody>
          <a:bodyPr>
            <a:normAutofit/>
          </a:bodyPr>
          <a:lstStyle/>
          <a:p>
            <a:endParaRPr lang="nl-BE" sz="2200" dirty="0" smtClean="0"/>
          </a:p>
          <a:p>
            <a:endParaRPr lang="nl-BE" sz="2200" dirty="0"/>
          </a:p>
          <a:p>
            <a:endParaRPr lang="nl-BE" sz="2200" dirty="0" smtClean="0"/>
          </a:p>
          <a:p>
            <a:pPr marL="0" indent="0">
              <a:buNone/>
            </a:pPr>
            <a:endParaRPr lang="nl-BE" sz="2200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657169" cy="36724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552" y="2780928"/>
            <a:ext cx="51125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Andere methode dan L1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3 werkboeken taal + </a:t>
            </a:r>
            <a:r>
              <a:rPr lang="nl-BE" sz="2500" dirty="0" smtClean="0">
                <a:latin typeface="Comic Sans MS" panose="030F0702030302020204" pitchFamily="66" charset="0"/>
              </a:rPr>
              <a:t>1 </a:t>
            </a:r>
            <a:r>
              <a:rPr lang="nl-BE" sz="2500" dirty="0" smtClean="0">
                <a:latin typeface="Comic Sans MS" panose="030F0702030302020204" pitchFamily="66" charset="0"/>
              </a:rPr>
              <a:t>spelling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pPr marL="265113" indent="-265113"/>
            <a:r>
              <a:rPr lang="nl-BE" sz="2500" dirty="0" smtClean="0">
                <a:latin typeface="Comic Sans MS" panose="030F0702030302020204" pitchFamily="66" charset="0"/>
              </a:rPr>
              <a:t>* Boekpromotie </a:t>
            </a:r>
            <a:r>
              <a:rPr lang="nl-BE" sz="2500" dirty="0" smtClean="0">
                <a:latin typeface="Comic Sans MS" panose="030F0702030302020204" pitchFamily="66" charset="0"/>
              </a:rPr>
              <a:t>(1 boek uitgelezen na elke vakantie)</a:t>
            </a:r>
            <a:endParaRPr lang="nl-BE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547664" y="476672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200" dirty="0" smtClean="0">
                <a:latin typeface="Comic Sans MS" panose="030F0702030302020204" pitchFamily="66" charset="0"/>
              </a:rPr>
              <a:t>Inzetten op extra lezen</a:t>
            </a:r>
            <a:endParaRPr lang="nl-BE" sz="4200" dirty="0">
              <a:latin typeface="Comic Sans MS" panose="030F0702030302020204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91880" y="1818397"/>
            <a:ext cx="56166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>
                <a:latin typeface="Comic Sans MS" panose="030F0702030302020204" pitchFamily="66" charset="0"/>
              </a:rPr>
              <a:t>* Leesplek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Bibliotheekbezoeken (maandelijks)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Leesmakker met het 5</a:t>
            </a:r>
            <a:r>
              <a:rPr lang="nl-BE" sz="2500" baseline="30000" dirty="0" smtClean="0">
                <a:latin typeface="Comic Sans MS" panose="030F0702030302020204" pitchFamily="66" charset="0"/>
              </a:rPr>
              <a:t>de</a:t>
            </a:r>
            <a:r>
              <a:rPr lang="nl-BE" sz="2500" dirty="0" smtClean="0">
                <a:latin typeface="Comic Sans MS" panose="030F0702030302020204" pitchFamily="66" charset="0"/>
              </a:rPr>
              <a:t> leerjaar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Boekpromotie (min 4 boeken)</a:t>
            </a:r>
          </a:p>
          <a:p>
            <a:endParaRPr lang="nl-BE" sz="2500" dirty="0" smtClean="0">
              <a:latin typeface="Comic Sans MS" panose="030F0702030302020204" pitchFamily="66" charset="0"/>
            </a:endParaRPr>
          </a:p>
          <a:p>
            <a:r>
              <a:rPr lang="nl-BE" sz="2500" dirty="0" smtClean="0">
                <a:latin typeface="Comic Sans MS" panose="030F0702030302020204" pitchFamily="66" charset="0"/>
              </a:rPr>
              <a:t>* Leeskwartier</a:t>
            </a:r>
            <a:endParaRPr lang="nl-BE" sz="2500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Leesplezier"/>
          <p:cNvSpPr>
            <a:spLocks noChangeAspect="1" noChangeArrowheads="1"/>
          </p:cNvSpPr>
          <p:nvPr/>
        </p:nvSpPr>
        <p:spPr bwMode="auto">
          <a:xfrm>
            <a:off x="251521" y="1565269"/>
            <a:ext cx="2232241" cy="30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81558"/>
            <a:ext cx="2737314" cy="3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DD8D07893DC44AA3D76D6954F15085" ma:contentTypeVersion="11" ma:contentTypeDescription="Een nieuw document maken." ma:contentTypeScope="" ma:versionID="583854fcdbeff80064ee6e0ce26162f5">
  <xsd:schema xmlns:xsd="http://www.w3.org/2001/XMLSchema" xmlns:xs="http://www.w3.org/2001/XMLSchema" xmlns:p="http://schemas.microsoft.com/office/2006/metadata/properties" xmlns:ns3="2a874d72-88e7-4598-99bd-8c1ab1a6b037" targetNamespace="http://schemas.microsoft.com/office/2006/metadata/properties" ma:root="true" ma:fieldsID="f2372ddb297027500c66129c45a48d7d" ns3:_="">
    <xsd:import namespace="2a874d72-88e7-4598-99bd-8c1ab1a6b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74d72-88e7-4598-99bd-8c1ab1a6b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4C9474-71D5-48EE-984E-8A2C4A214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74d72-88e7-4598-99bd-8c1ab1a6b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C93FD-05A1-4F8F-B159-537EDB356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05D47E-80FB-4B26-BD76-03A11B036B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a874d72-88e7-4598-99bd-8c1ab1a6b03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2269</TotalTime>
  <Words>558</Words>
  <Application>Microsoft Office PowerPoint</Application>
  <PresentationFormat>Diavoorstelling (4:3)</PresentationFormat>
  <Paragraphs>144</Paragraphs>
  <Slides>16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Tw Cen MT</vt:lpstr>
      <vt:lpstr>Druppel</vt:lpstr>
      <vt:lpstr>Welkom in de tweede klas</vt:lpstr>
      <vt:lpstr>Het TWEEDe leerjaar…</vt:lpstr>
      <vt:lpstr>Agenda</vt:lpstr>
      <vt:lpstr>Huiswerk en lessen</vt:lpstr>
      <vt:lpstr>(Maximum)factuur en Materiaal</vt:lpstr>
      <vt:lpstr>Verhuismap / Questi</vt:lpstr>
      <vt:lpstr>Ziekte / Afwezigheid</vt:lpstr>
      <vt:lpstr>Nederlands (bLAUWE MAP)</vt:lpstr>
      <vt:lpstr>PowerPoint-presentatie</vt:lpstr>
      <vt:lpstr>PowerPoint-presentatie</vt:lpstr>
      <vt:lpstr>PowerPoint-presentatie</vt:lpstr>
      <vt:lpstr>Dinsdag vm + vrijdag = juf Laura</vt:lpstr>
      <vt:lpstr>PowerPoint-presentatie</vt:lpstr>
      <vt:lpstr>Andere lessen</vt:lpstr>
      <vt:lpstr> Te onthouden</vt:lpstr>
      <vt:lpstr>Zijn er (nog) 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de vijfde klas</dc:title>
  <dc:creator>schets tom</dc:creator>
  <cp:lastModifiedBy>Elke Maes</cp:lastModifiedBy>
  <cp:revision>146</cp:revision>
  <cp:lastPrinted>2018-09-04T08:09:51Z</cp:lastPrinted>
  <dcterms:created xsi:type="dcterms:W3CDTF">2013-09-02T18:23:25Z</dcterms:created>
  <dcterms:modified xsi:type="dcterms:W3CDTF">2021-08-30T12:35:00Z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0x01010071DD8D07893DC44AA3D76D6954F15085</vt:lpwstr>
  </property>
</Properties>
</file>